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notesMasterIdLst>
    <p:notesMasterId r:id="rId16"/>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20"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11-1.png>
</file>

<file path=ppt/media/image-11-2.png>
</file>

<file path=ppt/media/image-11-3.png>
</file>

<file path=ppt/media/image-11-4.png>
</file>

<file path=ppt/media/image-11-5.png>
</file>

<file path=ppt/media/image-12-1.png>
</file>

<file path=ppt/media/image-12-2.png>
</file>

<file path=ppt/media/image-13-1.png>
</file>

<file path=ppt/media/image-13-2.png>
</file>

<file path=ppt/media/image-13-3.png>
</file>

<file path=ppt/media/image-14-1.png>
</file>

<file path=ppt/media/image-14-2.png>
</file>

<file path=ppt/media/image-2-1.png>
</file>

<file path=ppt/media/image-2-2.png>
</file>

<file path=ppt/media/image-2-3.png>
</file>

<file path=ppt/media/image-3-1.png>
</file>

<file path=ppt/media/image-3-2.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6-3.png>
</file>

<file path=ppt/media/image-7-1.png>
</file>

<file path=ppt/media/image-7-2.png>
</file>

<file path=ppt/media/image-7-3.png>
</file>

<file path=ppt/media/image-8-1.png>
</file>

<file path=ppt/media/image-8-2.png>
</file>

<file path=ppt/media/image-8-3.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5" Type="http://schemas.openxmlformats.org/officeDocument/2006/relationships/image" Target="../media/image-11-5.png"/><Relationship Id="rId7" Type="http://schemas.openxmlformats.org/officeDocument/2006/relationships/slideLayout" Target="../slideLayouts/slideLayout1.xml"/><Relationship Id="rId8"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2-1.png"/><Relationship Id="rId2" Type="http://schemas.openxmlformats.org/officeDocument/2006/relationships/image" Target="../media/image-12-2.png"/><Relationship Id="rId4" Type="http://schemas.openxmlformats.org/officeDocument/2006/relationships/slideLayout" Target="../slideLayouts/slideLayout1.xml"/><Relationship Id="rId5"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3-1.png"/><Relationship Id="rId2" Type="http://schemas.openxmlformats.org/officeDocument/2006/relationships/image" Target="../media/image-13-2.png"/><Relationship Id="rId3" Type="http://schemas.openxmlformats.org/officeDocument/2006/relationships/image" Target="../media/image-13-3.png"/><Relationship Id="rId5" Type="http://schemas.openxmlformats.org/officeDocument/2006/relationships/slideLayout" Target="../slideLayouts/slideLayout1.xml"/><Relationship Id="rId6"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4-1.png"/><Relationship Id="rId2" Type="http://schemas.openxmlformats.org/officeDocument/2006/relationships/image" Target="../media/image-14-2.png"/><Relationship Id="rId4" Type="http://schemas.openxmlformats.org/officeDocument/2006/relationships/slideLayout" Target="../slideLayouts/slideLayout1.xml"/><Relationship Id="rId5"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196221"/>
            <a:ext cx="7477601" cy="1666399"/>
          </a:xfrm>
          <a:prstGeom prst="rect">
            <a:avLst/>
          </a:prstGeom>
          <a:noFill/>
          <a:ln/>
        </p:spPr>
        <p:txBody>
          <a:bodyPr wrap="square" rtlCol="0" anchor="t"/>
          <a:lstStyle/>
          <a:p>
            <a:pPr indent="0" marL="0">
              <a:lnSpc>
                <a:spcPts val="6561"/>
              </a:lnSpc>
              <a:buNone/>
            </a:pPr>
            <a:r>
              <a:rPr lang="en-US" sz="5249" b="1" dirty="0">
                <a:solidFill>
                  <a:srgbClr val="5B5F72"/>
                </a:solidFill>
                <a:latin typeface="Instrument Sans" pitchFamily="34" charset="0"/>
                <a:ea typeface="Instrument Sans" pitchFamily="34" charset="-122"/>
                <a:cs typeface="Instrument Sans" pitchFamily="34" charset="-120"/>
              </a:rPr>
              <a:t>Dhulikhel: A Cultural Gem</a:t>
            </a:r>
            <a:endParaRPr lang="en-US" sz="5249" dirty="0"/>
          </a:p>
        </p:txBody>
      </p:sp>
      <p:sp>
        <p:nvSpPr>
          <p:cNvPr id="6" name="Text 2"/>
          <p:cNvSpPr/>
          <p:nvPr/>
        </p:nvSpPr>
        <p:spPr>
          <a:xfrm>
            <a:off x="6319599" y="3195876"/>
            <a:ext cx="7477601" cy="3198614"/>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Dhulikhel is blessed with many tangible built heritage assets, including the central "Old Town" area in Ward 5. This area is distinguished by two to four-story Newari-style residences with terracotta brick, mud plaster, terracotta gabled roofs, open windows, intricately carved wooden doors and windows, and a variety of decorative elements. The town also features pagoda-style temples, stone-carved statues, shrines, and intimate scaled medieval stone-paved streets. Other temples outside the old town include Shee Khandapur, Kali Temple, Gaukhureswor Mahadursthan, and Hazaar Sindhi.</a:t>
            </a:r>
            <a:endParaRPr lang="en-US" sz="1750" dirty="0"/>
          </a:p>
        </p:txBody>
      </p:sp>
      <p:sp>
        <p:nvSpPr>
          <p:cNvPr id="7" name="Shape 3"/>
          <p:cNvSpPr/>
          <p:nvPr/>
        </p:nvSpPr>
        <p:spPr>
          <a:xfrm>
            <a:off x="6319599" y="6661071"/>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6327219" y="6668691"/>
            <a:ext cx="340162" cy="340162"/>
          </a:xfrm>
          <a:prstGeom prst="rect">
            <a:avLst/>
          </a:prstGeom>
        </p:spPr>
      </p:pic>
      <p:sp>
        <p:nvSpPr>
          <p:cNvPr id="9" name="Text 4"/>
          <p:cNvSpPr/>
          <p:nvPr/>
        </p:nvSpPr>
        <p:spPr>
          <a:xfrm>
            <a:off x="6786086" y="6644402"/>
            <a:ext cx="1772364" cy="388858"/>
          </a:xfrm>
          <a:prstGeom prst="rect">
            <a:avLst/>
          </a:prstGeom>
          <a:noFill/>
          <a:ln/>
        </p:spPr>
        <p:txBody>
          <a:bodyPr wrap="none" rtlCol="0" anchor="t"/>
          <a:lstStyle/>
          <a:p>
            <a:pPr algn="l" indent="0" marL="0">
              <a:lnSpc>
                <a:spcPts val="3062"/>
              </a:lnSpc>
              <a:buNone/>
            </a:pPr>
            <a:r>
              <a:rPr lang="en-US" sz="2187" b="1" dirty="0">
                <a:solidFill>
                  <a:srgbClr val="5B5F71"/>
                </a:solidFill>
                <a:latin typeface="Instrument Sans" pitchFamily="34" charset="0"/>
                <a:ea typeface="Instrument Sans" pitchFamily="34" charset="-122"/>
                <a:cs typeface="Instrument Sans" pitchFamily="34" charset="-120"/>
              </a:rPr>
              <a:t>by Atul Dhital</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897261"/>
            <a:ext cx="10554414" cy="1388745"/>
          </a:xfrm>
          <a:prstGeom prst="rect">
            <a:avLst/>
          </a:prstGeom>
          <a:noFill/>
          <a:ln/>
        </p:spPr>
        <p:txBody>
          <a:bodyPr wrap="squar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Economic Impact of Tourism in Dhulikhel</a:t>
            </a:r>
            <a:endParaRPr lang="en-US" sz="4374" dirty="0"/>
          </a:p>
        </p:txBody>
      </p:sp>
      <p:sp>
        <p:nvSpPr>
          <p:cNvPr id="5" name="Text 2"/>
          <p:cNvSpPr/>
          <p:nvPr/>
        </p:nvSpPr>
        <p:spPr>
          <a:xfrm>
            <a:off x="2037993" y="3841433"/>
            <a:ext cx="5110520" cy="666512"/>
          </a:xfrm>
          <a:prstGeom prst="rect">
            <a:avLst/>
          </a:prstGeom>
          <a:noFill/>
          <a:ln/>
        </p:spPr>
        <p:txBody>
          <a:bodyPr wrap="none" rtlCol="0" anchor="t"/>
          <a:lstStyle/>
          <a:p>
            <a:pPr algn="ctr" indent="0" marL="0">
              <a:lnSpc>
                <a:spcPts val="5249"/>
              </a:lnSpc>
              <a:buNone/>
            </a:pPr>
            <a:r>
              <a:rPr lang="en-US" sz="5249" b="1" dirty="0">
                <a:solidFill>
                  <a:srgbClr val="5B5F71"/>
                </a:solidFill>
                <a:latin typeface="Instrument Sans" pitchFamily="34" charset="0"/>
                <a:ea typeface="Instrument Sans" pitchFamily="34" charset="-122"/>
                <a:cs typeface="Instrument Sans" pitchFamily="34" charset="-120"/>
              </a:rPr>
              <a:t>25K</a:t>
            </a:r>
            <a:endParaRPr lang="en-US" sz="5249" dirty="0"/>
          </a:p>
        </p:txBody>
      </p:sp>
      <p:sp>
        <p:nvSpPr>
          <p:cNvPr id="6" name="Text 3"/>
          <p:cNvSpPr/>
          <p:nvPr/>
        </p:nvSpPr>
        <p:spPr>
          <a:xfrm>
            <a:off x="3204448" y="4785598"/>
            <a:ext cx="2777490" cy="347186"/>
          </a:xfrm>
          <a:prstGeom prst="rect">
            <a:avLst/>
          </a:prstGeom>
          <a:noFill/>
          <a:ln/>
        </p:spPr>
        <p:txBody>
          <a:bodyPr wrap="none" rtlCol="0" anchor="t"/>
          <a:lstStyle/>
          <a:p>
            <a:pPr algn="ctr"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Full-time Jobs</a:t>
            </a:r>
            <a:endParaRPr lang="en-US" sz="2187" dirty="0"/>
          </a:p>
        </p:txBody>
      </p:sp>
      <p:sp>
        <p:nvSpPr>
          <p:cNvPr id="7" name="Text 4"/>
          <p:cNvSpPr/>
          <p:nvPr/>
        </p:nvSpPr>
        <p:spPr>
          <a:xfrm>
            <a:off x="2037993" y="5266015"/>
            <a:ext cx="5110520" cy="710803"/>
          </a:xfrm>
          <a:prstGeom prst="rect">
            <a:avLst/>
          </a:prstGeom>
          <a:noFill/>
          <a:ln/>
        </p:spPr>
        <p:txBody>
          <a:bodyPr wrap="square" rtlCol="0" anchor="t"/>
          <a:lstStyle/>
          <a:p>
            <a:pPr algn="ct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Tourism directly provides a huge number of full-time employment for local inhabitants.</a:t>
            </a:r>
            <a:endParaRPr lang="en-US" sz="1750" dirty="0"/>
          </a:p>
        </p:txBody>
      </p:sp>
      <p:sp>
        <p:nvSpPr>
          <p:cNvPr id="8" name="Text 5"/>
          <p:cNvSpPr/>
          <p:nvPr/>
        </p:nvSpPr>
        <p:spPr>
          <a:xfrm>
            <a:off x="7481768" y="3841433"/>
            <a:ext cx="5110639" cy="666512"/>
          </a:xfrm>
          <a:prstGeom prst="rect">
            <a:avLst/>
          </a:prstGeom>
          <a:noFill/>
          <a:ln/>
        </p:spPr>
        <p:txBody>
          <a:bodyPr wrap="none" rtlCol="0" anchor="t"/>
          <a:lstStyle/>
          <a:p>
            <a:pPr algn="ctr" indent="0" marL="0">
              <a:lnSpc>
                <a:spcPts val="5249"/>
              </a:lnSpc>
              <a:buNone/>
            </a:pPr>
            <a:r>
              <a:rPr lang="en-US" sz="5249" b="1" dirty="0">
                <a:solidFill>
                  <a:srgbClr val="5B5F71"/>
                </a:solidFill>
                <a:latin typeface="Instrument Sans" pitchFamily="34" charset="0"/>
                <a:ea typeface="Instrument Sans" pitchFamily="34" charset="-122"/>
                <a:cs typeface="Instrument Sans" pitchFamily="34" charset="-120"/>
              </a:rPr>
              <a:t>4</a:t>
            </a:r>
            <a:endParaRPr lang="en-US" sz="5249" dirty="0"/>
          </a:p>
        </p:txBody>
      </p:sp>
      <p:sp>
        <p:nvSpPr>
          <p:cNvPr id="9" name="Text 6"/>
          <p:cNvSpPr/>
          <p:nvPr/>
        </p:nvSpPr>
        <p:spPr>
          <a:xfrm>
            <a:off x="8438078" y="4785598"/>
            <a:ext cx="3198019" cy="347186"/>
          </a:xfrm>
          <a:prstGeom prst="rect">
            <a:avLst/>
          </a:prstGeom>
          <a:noFill/>
          <a:ln/>
        </p:spPr>
        <p:txBody>
          <a:bodyPr wrap="none" rtlCol="0" anchor="t"/>
          <a:lstStyle/>
          <a:p>
            <a:pPr algn="ctr"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Supplementary Services</a:t>
            </a:r>
            <a:endParaRPr lang="en-US" sz="2187" dirty="0"/>
          </a:p>
        </p:txBody>
      </p:sp>
      <p:sp>
        <p:nvSpPr>
          <p:cNvPr id="10" name="Text 7"/>
          <p:cNvSpPr/>
          <p:nvPr/>
        </p:nvSpPr>
        <p:spPr>
          <a:xfrm>
            <a:off x="7481768" y="5266015"/>
            <a:ext cx="5110639" cy="1066205"/>
          </a:xfrm>
          <a:prstGeom prst="rect">
            <a:avLst/>
          </a:prstGeom>
          <a:noFill/>
          <a:ln/>
        </p:spPr>
        <p:txBody>
          <a:bodyPr wrap="square" rtlCol="0" anchor="t"/>
          <a:lstStyle/>
          <a:p>
            <a:pPr algn="ct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Income from different supplementary services for guests, such as arts and crafts production, has a positive economic impact.</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1476256"/>
            <a:ext cx="9306401" cy="1388745"/>
          </a:xfrm>
          <a:prstGeom prst="rect">
            <a:avLst/>
          </a:prstGeom>
          <a:noFill/>
          <a:ln/>
        </p:spPr>
        <p:txBody>
          <a:bodyPr wrap="squar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Tourism Development Issues in Dhulikhel</a:t>
            </a:r>
            <a:endParaRPr lang="en-US" sz="4374" dirty="0"/>
          </a:p>
        </p:txBody>
      </p:sp>
      <p:pic>
        <p:nvPicPr>
          <p:cNvPr id="6" name="Image 2" descr="preencoded.png">    </p:cNvPr>
          <p:cNvPicPr>
            <a:picLocks noChangeAspect="1"/>
          </p:cNvPicPr>
          <p:nvPr/>
        </p:nvPicPr>
        <p:blipFill>
          <a:blip r:embed="rId3"/>
          <a:stretch>
            <a:fillRect/>
          </a:stretch>
        </p:blipFill>
        <p:spPr>
          <a:xfrm>
            <a:off x="833199" y="3198257"/>
            <a:ext cx="1110972" cy="1777484"/>
          </a:xfrm>
          <a:prstGeom prst="rect">
            <a:avLst/>
          </a:prstGeom>
        </p:spPr>
      </p:pic>
      <p:sp>
        <p:nvSpPr>
          <p:cNvPr id="7" name="Text 2"/>
          <p:cNvSpPr/>
          <p:nvPr/>
        </p:nvSpPr>
        <p:spPr>
          <a:xfrm>
            <a:off x="2277428" y="3420428"/>
            <a:ext cx="3424952" cy="347186"/>
          </a:xfrm>
          <a:prstGeom prst="rect">
            <a:avLst/>
          </a:prstGeom>
          <a:noFill/>
          <a:ln/>
        </p:spPr>
        <p:txBody>
          <a:bodyPr wrap="none" rtlCol="0" anchor="t"/>
          <a:lstStyle/>
          <a:p>
            <a:pPr algn="l"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Concentration of Facilities</a:t>
            </a:r>
            <a:endParaRPr lang="en-US" sz="2187" dirty="0"/>
          </a:p>
        </p:txBody>
      </p:sp>
      <p:sp>
        <p:nvSpPr>
          <p:cNvPr id="8" name="Text 3"/>
          <p:cNvSpPr/>
          <p:nvPr/>
        </p:nvSpPr>
        <p:spPr>
          <a:xfrm>
            <a:off x="2277428" y="3900845"/>
            <a:ext cx="7862173" cy="710803"/>
          </a:xfrm>
          <a:prstGeom prst="rect">
            <a:avLst/>
          </a:prstGeom>
          <a:noFill/>
          <a:ln/>
        </p:spPr>
        <p:txBody>
          <a:bodyPr wrap="square" rtlCol="0" anchor="t"/>
          <a:lstStyle/>
          <a:p>
            <a:pPr algn="l"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Hotel accommodation and tourist attractions are concentrated only in and around the bazaar area, limiting access to tourist destinations and activities.</a:t>
            </a:r>
            <a:endParaRPr lang="en-US" sz="1750" dirty="0"/>
          </a:p>
        </p:txBody>
      </p:sp>
      <p:pic>
        <p:nvPicPr>
          <p:cNvPr id="9" name="Image 3" descr="preencoded.png">    </p:cNvPr>
          <p:cNvPicPr>
            <a:picLocks noChangeAspect="1"/>
          </p:cNvPicPr>
          <p:nvPr/>
        </p:nvPicPr>
        <p:blipFill>
          <a:blip r:embed="rId4"/>
          <a:stretch>
            <a:fillRect/>
          </a:stretch>
        </p:blipFill>
        <p:spPr>
          <a:xfrm>
            <a:off x="833199" y="4975741"/>
            <a:ext cx="1110972" cy="1777484"/>
          </a:xfrm>
          <a:prstGeom prst="rect">
            <a:avLst/>
          </a:prstGeom>
        </p:spPr>
      </p:pic>
      <p:sp>
        <p:nvSpPr>
          <p:cNvPr id="10" name="Text 4"/>
          <p:cNvSpPr/>
          <p:nvPr/>
        </p:nvSpPr>
        <p:spPr>
          <a:xfrm>
            <a:off x="2277428" y="5197912"/>
            <a:ext cx="2777490" cy="347186"/>
          </a:xfrm>
          <a:prstGeom prst="rect">
            <a:avLst/>
          </a:prstGeom>
          <a:noFill/>
          <a:ln/>
        </p:spPr>
        <p:txBody>
          <a:bodyPr wrap="none" rtlCol="0" anchor="t"/>
          <a:lstStyle/>
          <a:p>
            <a:pPr algn="l"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Underutilized Areas</a:t>
            </a:r>
            <a:endParaRPr lang="en-US" sz="2187" dirty="0"/>
          </a:p>
        </p:txBody>
      </p:sp>
      <p:sp>
        <p:nvSpPr>
          <p:cNvPr id="11" name="Text 5"/>
          <p:cNvSpPr/>
          <p:nvPr/>
        </p:nvSpPr>
        <p:spPr>
          <a:xfrm>
            <a:off x="2277428" y="5678329"/>
            <a:ext cx="7862173" cy="710803"/>
          </a:xfrm>
          <a:prstGeom prst="rect">
            <a:avLst/>
          </a:prstGeom>
          <a:noFill/>
          <a:ln/>
        </p:spPr>
        <p:txBody>
          <a:bodyPr wrap="square" rtlCol="0" anchor="t"/>
          <a:lstStyle/>
          <a:p>
            <a:pPr algn="l"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Rural and emerging areas have great potential but remain underutilized for tourism.</a:t>
            </a:r>
            <a:endParaRPr lang="en-US" sz="1750" dirty="0"/>
          </a:p>
        </p:txBody>
      </p:sp>
      <p:pic>
        <p:nvPicPr>
          <p:cNvPr id="12"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664970"/>
            <a:ext cx="10554414" cy="1388745"/>
          </a:xfrm>
          <a:prstGeom prst="rect">
            <a:avLst/>
          </a:prstGeom>
          <a:noFill/>
          <a:ln/>
        </p:spPr>
        <p:txBody>
          <a:bodyPr wrap="squar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Preservation and Management in Dhulikhel</a:t>
            </a:r>
            <a:endParaRPr lang="en-US" sz="4374" dirty="0"/>
          </a:p>
        </p:txBody>
      </p:sp>
      <p:sp>
        <p:nvSpPr>
          <p:cNvPr id="5" name="Shape 2"/>
          <p:cNvSpPr/>
          <p:nvPr/>
        </p:nvSpPr>
        <p:spPr>
          <a:xfrm>
            <a:off x="2037993" y="3498056"/>
            <a:ext cx="10554414" cy="3066455"/>
          </a:xfrm>
          <a:prstGeom prst="roundRect">
            <a:avLst>
              <a:gd name="adj" fmla="val 3261"/>
            </a:avLst>
          </a:prstGeom>
          <a:noFill/>
          <a:ln w="7620">
            <a:solidFill>
              <a:srgbClr val="000000">
                <a:alpha val="8000"/>
              </a:srgbClr>
            </a:solidFill>
            <a:prstDash val="solid"/>
          </a:ln>
        </p:spPr>
      </p:sp>
      <p:sp>
        <p:nvSpPr>
          <p:cNvPr id="6" name="Shape 3"/>
          <p:cNvSpPr/>
          <p:nvPr/>
        </p:nvSpPr>
        <p:spPr>
          <a:xfrm>
            <a:off x="2045613" y="3505676"/>
            <a:ext cx="10539174" cy="1703308"/>
          </a:xfrm>
          <a:prstGeom prst="rect">
            <a:avLst/>
          </a:prstGeom>
          <a:solidFill>
            <a:srgbClr val="FFFFFF">
              <a:alpha val="4000"/>
            </a:srgbClr>
          </a:solidFill>
          <a:ln/>
        </p:spPr>
      </p:sp>
      <p:sp>
        <p:nvSpPr>
          <p:cNvPr id="7" name="Text 4"/>
          <p:cNvSpPr/>
          <p:nvPr/>
        </p:nvSpPr>
        <p:spPr>
          <a:xfrm>
            <a:off x="2267783" y="3646527"/>
            <a:ext cx="4821436" cy="355402"/>
          </a:xfrm>
          <a:prstGeom prst="rect">
            <a:avLst/>
          </a:prstGeom>
          <a:noFill/>
          <a:ln/>
        </p:spPr>
        <p:txBody>
          <a:bodyPr wrap="non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Major Historical and Landscape Values</a:t>
            </a:r>
            <a:endParaRPr lang="en-US" sz="1750" dirty="0"/>
          </a:p>
        </p:txBody>
      </p:sp>
      <p:sp>
        <p:nvSpPr>
          <p:cNvPr id="8" name="Text 5"/>
          <p:cNvSpPr/>
          <p:nvPr/>
        </p:nvSpPr>
        <p:spPr>
          <a:xfrm>
            <a:off x="7541181" y="3646527"/>
            <a:ext cx="4821436" cy="1421606"/>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Efficient management is required to safeguard and manage the development of major historical and landscape values within the municipality.</a:t>
            </a:r>
            <a:endParaRPr lang="en-US" sz="1750" dirty="0"/>
          </a:p>
        </p:txBody>
      </p:sp>
      <p:sp>
        <p:nvSpPr>
          <p:cNvPr id="9" name="Shape 6"/>
          <p:cNvSpPr/>
          <p:nvPr/>
        </p:nvSpPr>
        <p:spPr>
          <a:xfrm>
            <a:off x="2045613" y="5208984"/>
            <a:ext cx="10539174" cy="1347907"/>
          </a:xfrm>
          <a:prstGeom prst="rect">
            <a:avLst/>
          </a:prstGeom>
          <a:solidFill>
            <a:srgbClr val="000000">
              <a:alpha val="4000"/>
            </a:srgbClr>
          </a:solidFill>
          <a:ln/>
        </p:spPr>
      </p:sp>
      <p:sp>
        <p:nvSpPr>
          <p:cNvPr id="10" name="Text 7"/>
          <p:cNvSpPr/>
          <p:nvPr/>
        </p:nvSpPr>
        <p:spPr>
          <a:xfrm>
            <a:off x="2267783" y="5349835"/>
            <a:ext cx="4821436" cy="355402"/>
          </a:xfrm>
          <a:prstGeom prst="rect">
            <a:avLst/>
          </a:prstGeom>
          <a:noFill/>
          <a:ln/>
        </p:spPr>
        <p:txBody>
          <a:bodyPr wrap="non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Integrated Strategy</a:t>
            </a:r>
            <a:endParaRPr lang="en-US" sz="1750" dirty="0"/>
          </a:p>
        </p:txBody>
      </p:sp>
      <p:sp>
        <p:nvSpPr>
          <p:cNvPr id="11" name="Text 8"/>
          <p:cNvSpPr/>
          <p:nvPr/>
        </p:nvSpPr>
        <p:spPr>
          <a:xfrm>
            <a:off x="7541181" y="5349835"/>
            <a:ext cx="4821436" cy="1066205"/>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To optimize tourist experiences, a more integrated strategy is required for intangible and tangible heritage.</a:t>
            </a:r>
            <a:endParaRPr lang="en-US" sz="1750" dirty="0"/>
          </a:p>
        </p:txBody>
      </p:sp>
      <p:pic>
        <p:nvPicPr>
          <p:cNvPr id="1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187535"/>
            <a:ext cx="7477601" cy="1388745"/>
          </a:xfrm>
          <a:prstGeom prst="rect">
            <a:avLst/>
          </a:prstGeom>
          <a:noFill/>
          <a:ln/>
        </p:spPr>
        <p:txBody>
          <a:bodyPr wrap="squar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Recommendations and Action Plan</a:t>
            </a:r>
            <a:endParaRPr lang="en-US" sz="4374" dirty="0"/>
          </a:p>
        </p:txBody>
      </p:sp>
      <p:sp>
        <p:nvSpPr>
          <p:cNvPr id="6" name="Text 2"/>
          <p:cNvSpPr/>
          <p:nvPr/>
        </p:nvSpPr>
        <p:spPr>
          <a:xfrm>
            <a:off x="6319599" y="3909536"/>
            <a:ext cx="7477601" cy="2132409"/>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To enhance tourism in Dhulikhel, it is crucial to promote its rich cultural and historical landmarks. Recommendations include increasing promotion efforts, engaging local communities, and developing infrastructure. An action plan should include a tourism development strategy, a list of future tourism places, and potential religious tours, trekking, and cycling routes.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656880"/>
            <a:ext cx="5554980" cy="694373"/>
          </a:xfrm>
          <a:prstGeom prst="rect">
            <a:avLst/>
          </a:prstGeom>
          <a:noFill/>
          <a:ln/>
        </p:spPr>
        <p:txBody>
          <a:bodyPr wrap="non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Conclusion</a:t>
            </a:r>
            <a:endParaRPr lang="en-US" sz="4374" dirty="0"/>
          </a:p>
        </p:txBody>
      </p:sp>
      <p:sp>
        <p:nvSpPr>
          <p:cNvPr id="5" name="Text 2"/>
          <p:cNvSpPr/>
          <p:nvPr/>
        </p:nvSpPr>
        <p:spPr>
          <a:xfrm>
            <a:off x="2037993" y="3795593"/>
            <a:ext cx="10554414" cy="1777008"/>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Dhulikhel's successful blend of culture and tourism has brought financial prosperity while preserving its rich history. By attracting visitors and generating revenue for local businesses, the town has improved the community while maintaining its authentic social personality. However, it's important to maintain a balance to avoid over-commercialization. Dhulikhel is a great example of how cultural tourism can support long-term financial prosperity while safeguarding tradition.</a:t>
            </a:r>
            <a:endParaRPr lang="en-US" sz="1750" dirty="0"/>
          </a:p>
        </p:txBody>
      </p:sp>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03434" y="922139"/>
            <a:ext cx="9172813" cy="669488"/>
          </a:xfrm>
          <a:prstGeom prst="rect">
            <a:avLst/>
          </a:prstGeom>
          <a:noFill/>
          <a:ln/>
        </p:spPr>
        <p:txBody>
          <a:bodyPr wrap="none" rtlCol="0" anchor="t"/>
          <a:lstStyle/>
          <a:p>
            <a:pPr indent="0" marL="0">
              <a:lnSpc>
                <a:spcPts val="5272"/>
              </a:lnSpc>
              <a:buNone/>
            </a:pPr>
            <a:r>
              <a:rPr lang="en-US" sz="4218" b="1" dirty="0">
                <a:solidFill>
                  <a:srgbClr val="5B5F72"/>
                </a:solidFill>
                <a:latin typeface="Instrument Sans" pitchFamily="34" charset="0"/>
                <a:ea typeface="Instrument Sans" pitchFamily="34" charset="-122"/>
                <a:cs typeface="Instrument Sans" pitchFamily="34" charset="-120"/>
              </a:rPr>
              <a:t>Tourist Accommodation in Dhulikhel</a:t>
            </a:r>
            <a:endParaRPr lang="en-US" sz="4218" dirty="0"/>
          </a:p>
        </p:txBody>
      </p:sp>
      <p:sp>
        <p:nvSpPr>
          <p:cNvPr id="6" name="Shape 2"/>
          <p:cNvSpPr/>
          <p:nvPr/>
        </p:nvSpPr>
        <p:spPr>
          <a:xfrm>
            <a:off x="803434" y="2080260"/>
            <a:ext cx="482084" cy="482084"/>
          </a:xfrm>
          <a:prstGeom prst="roundRect">
            <a:avLst>
              <a:gd name="adj" fmla="val 20000"/>
            </a:avLst>
          </a:prstGeom>
          <a:solidFill>
            <a:srgbClr val="E3E4E8"/>
          </a:solidFill>
          <a:ln w="7620">
            <a:solidFill>
              <a:srgbClr val="C9CACE"/>
            </a:solidFill>
            <a:prstDash val="solid"/>
          </a:ln>
        </p:spPr>
      </p:sp>
      <p:sp>
        <p:nvSpPr>
          <p:cNvPr id="7" name="Text 3"/>
          <p:cNvSpPr/>
          <p:nvPr/>
        </p:nvSpPr>
        <p:spPr>
          <a:xfrm>
            <a:off x="982266" y="2120503"/>
            <a:ext cx="124420" cy="401598"/>
          </a:xfrm>
          <a:prstGeom prst="rect">
            <a:avLst/>
          </a:prstGeom>
          <a:noFill/>
          <a:ln/>
        </p:spPr>
        <p:txBody>
          <a:bodyPr wrap="none" rtlCol="0" anchor="t"/>
          <a:lstStyle/>
          <a:p>
            <a:pPr algn="ctr" indent="0" marL="0">
              <a:lnSpc>
                <a:spcPts val="3163"/>
              </a:lnSpc>
              <a:buNone/>
            </a:pPr>
            <a:r>
              <a:rPr lang="en-US" sz="2531" b="1" dirty="0">
                <a:solidFill>
                  <a:srgbClr val="5B5F71"/>
                </a:solidFill>
                <a:latin typeface="Instrument Sans" pitchFamily="34" charset="0"/>
                <a:ea typeface="Instrument Sans" pitchFamily="34" charset="-122"/>
                <a:cs typeface="Instrument Sans" pitchFamily="34" charset="-120"/>
              </a:rPr>
              <a:t>1</a:t>
            </a:r>
            <a:endParaRPr lang="en-US" sz="2531" dirty="0"/>
          </a:p>
        </p:txBody>
      </p:sp>
      <p:sp>
        <p:nvSpPr>
          <p:cNvPr id="8" name="Text 4"/>
          <p:cNvSpPr/>
          <p:nvPr/>
        </p:nvSpPr>
        <p:spPr>
          <a:xfrm>
            <a:off x="1499711" y="2153960"/>
            <a:ext cx="2678192" cy="334685"/>
          </a:xfrm>
          <a:prstGeom prst="rect">
            <a:avLst/>
          </a:prstGeom>
          <a:noFill/>
          <a:ln/>
        </p:spPr>
        <p:txBody>
          <a:bodyPr wrap="none" rtlCol="0" anchor="t"/>
          <a:lstStyle/>
          <a:p>
            <a:pPr indent="0" marL="0">
              <a:lnSpc>
                <a:spcPts val="2636"/>
              </a:lnSpc>
              <a:buNone/>
            </a:pPr>
            <a:r>
              <a:rPr lang="en-US" sz="2109" b="1" dirty="0">
                <a:solidFill>
                  <a:srgbClr val="5B5F71"/>
                </a:solidFill>
                <a:latin typeface="Instrument Sans" pitchFamily="34" charset="0"/>
                <a:ea typeface="Instrument Sans" pitchFamily="34" charset="-122"/>
                <a:cs typeface="Instrument Sans" pitchFamily="34" charset="-120"/>
              </a:rPr>
              <a:t>Diverse Options</a:t>
            </a:r>
            <a:endParaRPr lang="en-US" sz="2109" dirty="0"/>
          </a:p>
        </p:txBody>
      </p:sp>
      <p:sp>
        <p:nvSpPr>
          <p:cNvPr id="9" name="Text 5"/>
          <p:cNvSpPr/>
          <p:nvPr/>
        </p:nvSpPr>
        <p:spPr>
          <a:xfrm>
            <a:off x="1499711" y="2617113"/>
            <a:ext cx="3879652" cy="2743200"/>
          </a:xfrm>
          <a:prstGeom prst="rect">
            <a:avLst/>
          </a:prstGeom>
          <a:noFill/>
          <a:ln/>
        </p:spPr>
        <p:txBody>
          <a:bodyPr wrap="square" rtlCol="0" anchor="t"/>
          <a:lstStyle/>
          <a:p>
            <a:pPr indent="0" marL="0">
              <a:lnSpc>
                <a:spcPts val="2699"/>
              </a:lnSpc>
              <a:buNone/>
            </a:pPr>
            <a:r>
              <a:rPr lang="en-US" sz="1687" dirty="0">
                <a:solidFill>
                  <a:srgbClr val="5B5F71"/>
                </a:solidFill>
                <a:latin typeface="Instrument Sans" pitchFamily="34" charset="0"/>
                <a:ea typeface="Instrument Sans" pitchFamily="34" charset="-122"/>
                <a:cs typeface="Instrument Sans" pitchFamily="34" charset="-120"/>
              </a:rPr>
              <a:t>Dhulikhel offers a diverse choice of accommodation, including budget hotels, luxury hotels, and rural homestays. The majority of lodging is concentrated in urban regions, with new accommodation premises being the fastest expanding business category.</a:t>
            </a:r>
            <a:endParaRPr lang="en-US" sz="1687" dirty="0"/>
          </a:p>
        </p:txBody>
      </p:sp>
      <p:sp>
        <p:nvSpPr>
          <p:cNvPr id="10" name="Shape 6"/>
          <p:cNvSpPr/>
          <p:nvPr/>
        </p:nvSpPr>
        <p:spPr>
          <a:xfrm>
            <a:off x="5593556" y="2080260"/>
            <a:ext cx="482084" cy="482084"/>
          </a:xfrm>
          <a:prstGeom prst="roundRect">
            <a:avLst>
              <a:gd name="adj" fmla="val 20000"/>
            </a:avLst>
          </a:prstGeom>
          <a:solidFill>
            <a:srgbClr val="E3E4E8"/>
          </a:solidFill>
          <a:ln w="7620">
            <a:solidFill>
              <a:srgbClr val="C9CACE"/>
            </a:solidFill>
            <a:prstDash val="solid"/>
          </a:ln>
        </p:spPr>
      </p:sp>
      <p:sp>
        <p:nvSpPr>
          <p:cNvPr id="11" name="Text 7"/>
          <p:cNvSpPr/>
          <p:nvPr/>
        </p:nvSpPr>
        <p:spPr>
          <a:xfrm>
            <a:off x="5745123" y="2120503"/>
            <a:ext cx="178951" cy="401598"/>
          </a:xfrm>
          <a:prstGeom prst="rect">
            <a:avLst/>
          </a:prstGeom>
          <a:noFill/>
          <a:ln/>
        </p:spPr>
        <p:txBody>
          <a:bodyPr wrap="none" rtlCol="0" anchor="t"/>
          <a:lstStyle/>
          <a:p>
            <a:pPr algn="ctr" indent="0" marL="0">
              <a:lnSpc>
                <a:spcPts val="3163"/>
              </a:lnSpc>
              <a:buNone/>
            </a:pPr>
            <a:r>
              <a:rPr lang="en-US" sz="2531" b="1" dirty="0">
                <a:solidFill>
                  <a:srgbClr val="5B5F71"/>
                </a:solidFill>
                <a:latin typeface="Instrument Sans" pitchFamily="34" charset="0"/>
                <a:ea typeface="Instrument Sans" pitchFamily="34" charset="-122"/>
                <a:cs typeface="Instrument Sans" pitchFamily="34" charset="-120"/>
              </a:rPr>
              <a:t>2</a:t>
            </a:r>
            <a:endParaRPr lang="en-US" sz="2531" dirty="0"/>
          </a:p>
        </p:txBody>
      </p:sp>
      <p:sp>
        <p:nvSpPr>
          <p:cNvPr id="12" name="Text 8"/>
          <p:cNvSpPr/>
          <p:nvPr/>
        </p:nvSpPr>
        <p:spPr>
          <a:xfrm>
            <a:off x="6289834" y="2153960"/>
            <a:ext cx="2678192" cy="334685"/>
          </a:xfrm>
          <a:prstGeom prst="rect">
            <a:avLst/>
          </a:prstGeom>
          <a:noFill/>
          <a:ln/>
        </p:spPr>
        <p:txBody>
          <a:bodyPr wrap="none" rtlCol="0" anchor="t"/>
          <a:lstStyle/>
          <a:p>
            <a:pPr indent="0" marL="0">
              <a:lnSpc>
                <a:spcPts val="2636"/>
              </a:lnSpc>
              <a:buNone/>
            </a:pPr>
            <a:r>
              <a:rPr lang="en-US" sz="2109" b="1" dirty="0">
                <a:solidFill>
                  <a:srgbClr val="5B5F71"/>
                </a:solidFill>
                <a:latin typeface="Instrument Sans" pitchFamily="34" charset="0"/>
                <a:ea typeface="Instrument Sans" pitchFamily="34" charset="-122"/>
                <a:cs typeface="Instrument Sans" pitchFamily="34" charset="-120"/>
              </a:rPr>
              <a:t>Training Colleges</a:t>
            </a:r>
            <a:endParaRPr lang="en-US" sz="2109" dirty="0"/>
          </a:p>
        </p:txBody>
      </p:sp>
      <p:sp>
        <p:nvSpPr>
          <p:cNvPr id="13" name="Text 9"/>
          <p:cNvSpPr/>
          <p:nvPr/>
        </p:nvSpPr>
        <p:spPr>
          <a:xfrm>
            <a:off x="6289834" y="2617113"/>
            <a:ext cx="3879652" cy="1714500"/>
          </a:xfrm>
          <a:prstGeom prst="rect">
            <a:avLst/>
          </a:prstGeom>
          <a:noFill/>
          <a:ln/>
        </p:spPr>
        <p:txBody>
          <a:bodyPr wrap="square" rtlCol="0" anchor="t"/>
          <a:lstStyle/>
          <a:p>
            <a:pPr indent="0" marL="0">
              <a:lnSpc>
                <a:spcPts val="2699"/>
              </a:lnSpc>
              <a:buNone/>
            </a:pPr>
            <a:r>
              <a:rPr lang="en-US" sz="1687" dirty="0">
                <a:solidFill>
                  <a:srgbClr val="5B5F71"/>
                </a:solidFill>
                <a:latin typeface="Instrument Sans" pitchFamily="34" charset="0"/>
                <a:ea typeface="Instrument Sans" pitchFamily="34" charset="-122"/>
                <a:cs typeface="Instrument Sans" pitchFamily="34" charset="-120"/>
              </a:rPr>
              <a:t>Dhulikhel has training colleges that teach students how to work in the hospitality industry, providing a significant resource for delivering high-quality lodging.</a:t>
            </a:r>
            <a:endParaRPr lang="en-US" sz="1687" dirty="0"/>
          </a:p>
        </p:txBody>
      </p:sp>
      <p:sp>
        <p:nvSpPr>
          <p:cNvPr id="14" name="Shape 10"/>
          <p:cNvSpPr/>
          <p:nvPr/>
        </p:nvSpPr>
        <p:spPr>
          <a:xfrm>
            <a:off x="803434" y="5741789"/>
            <a:ext cx="482084" cy="482084"/>
          </a:xfrm>
          <a:prstGeom prst="roundRect">
            <a:avLst>
              <a:gd name="adj" fmla="val 20000"/>
            </a:avLst>
          </a:prstGeom>
          <a:solidFill>
            <a:srgbClr val="E3E4E8"/>
          </a:solidFill>
          <a:ln w="7620">
            <a:solidFill>
              <a:srgbClr val="C9CACE"/>
            </a:solidFill>
            <a:prstDash val="solid"/>
          </a:ln>
        </p:spPr>
      </p:sp>
      <p:sp>
        <p:nvSpPr>
          <p:cNvPr id="15" name="Text 11"/>
          <p:cNvSpPr/>
          <p:nvPr/>
        </p:nvSpPr>
        <p:spPr>
          <a:xfrm>
            <a:off x="951428" y="5782032"/>
            <a:ext cx="186095" cy="401598"/>
          </a:xfrm>
          <a:prstGeom prst="rect">
            <a:avLst/>
          </a:prstGeom>
          <a:noFill/>
          <a:ln/>
        </p:spPr>
        <p:txBody>
          <a:bodyPr wrap="none" rtlCol="0" anchor="t"/>
          <a:lstStyle/>
          <a:p>
            <a:pPr algn="ctr" indent="0" marL="0">
              <a:lnSpc>
                <a:spcPts val="3163"/>
              </a:lnSpc>
              <a:buNone/>
            </a:pPr>
            <a:r>
              <a:rPr lang="en-US" sz="2531" b="1" dirty="0">
                <a:solidFill>
                  <a:srgbClr val="5B5F71"/>
                </a:solidFill>
                <a:latin typeface="Instrument Sans" pitchFamily="34" charset="0"/>
                <a:ea typeface="Instrument Sans" pitchFamily="34" charset="-122"/>
                <a:cs typeface="Instrument Sans" pitchFamily="34" charset="-120"/>
              </a:rPr>
              <a:t>3</a:t>
            </a:r>
            <a:endParaRPr lang="en-US" sz="2531" dirty="0"/>
          </a:p>
        </p:txBody>
      </p:sp>
      <p:sp>
        <p:nvSpPr>
          <p:cNvPr id="16" name="Text 12"/>
          <p:cNvSpPr/>
          <p:nvPr/>
        </p:nvSpPr>
        <p:spPr>
          <a:xfrm>
            <a:off x="1499711" y="5815489"/>
            <a:ext cx="3089315" cy="334685"/>
          </a:xfrm>
          <a:prstGeom prst="rect">
            <a:avLst/>
          </a:prstGeom>
          <a:noFill/>
          <a:ln/>
        </p:spPr>
        <p:txBody>
          <a:bodyPr wrap="none" rtlCol="0" anchor="t"/>
          <a:lstStyle/>
          <a:p>
            <a:pPr indent="0" marL="0">
              <a:lnSpc>
                <a:spcPts val="2636"/>
              </a:lnSpc>
              <a:buNone/>
            </a:pPr>
            <a:r>
              <a:rPr lang="en-US" sz="2109" b="1" dirty="0">
                <a:solidFill>
                  <a:srgbClr val="5B5F71"/>
                </a:solidFill>
                <a:latin typeface="Instrument Sans" pitchFamily="34" charset="0"/>
                <a:ea typeface="Instrument Sans" pitchFamily="34" charset="-122"/>
                <a:cs typeface="Instrument Sans" pitchFamily="34" charset="-120"/>
              </a:rPr>
              <a:t>Major Hotels and Lodges</a:t>
            </a:r>
            <a:endParaRPr lang="en-US" sz="2109" dirty="0"/>
          </a:p>
        </p:txBody>
      </p:sp>
      <p:sp>
        <p:nvSpPr>
          <p:cNvPr id="17" name="Text 13"/>
          <p:cNvSpPr/>
          <p:nvPr/>
        </p:nvSpPr>
        <p:spPr>
          <a:xfrm>
            <a:off x="1499711" y="6278642"/>
            <a:ext cx="8669655" cy="1028700"/>
          </a:xfrm>
          <a:prstGeom prst="rect">
            <a:avLst/>
          </a:prstGeom>
          <a:noFill/>
          <a:ln/>
        </p:spPr>
        <p:txBody>
          <a:bodyPr wrap="square" rtlCol="0" anchor="t"/>
          <a:lstStyle/>
          <a:p>
            <a:pPr indent="0" marL="0">
              <a:lnSpc>
                <a:spcPts val="2699"/>
              </a:lnSpc>
              <a:buNone/>
            </a:pPr>
            <a:r>
              <a:rPr lang="en-US" sz="1687" dirty="0">
                <a:solidFill>
                  <a:srgbClr val="5B5F71"/>
                </a:solidFill>
                <a:latin typeface="Instrument Sans" pitchFamily="34" charset="0"/>
                <a:ea typeface="Instrument Sans" pitchFamily="34" charset="-122"/>
                <a:cs typeface="Instrument Sans" pitchFamily="34" charset="-120"/>
              </a:rPr>
              <a:t>Notable establishments include Hotel Mount View Pty Ltd, Gaia Holiday Home, Hotel Gaurishanker Mountain View Pty Ltd, Dhulikhel Mountain Resort Kwawa, Himalayan Horizon Hotel Sun and Snow Pty Ltd, and Dhulikhel Lodge Resort.</a:t>
            </a:r>
            <a:endParaRPr lang="en-US" sz="1687"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039064"/>
            <a:ext cx="8358664" cy="694373"/>
          </a:xfrm>
          <a:prstGeom prst="rect">
            <a:avLst/>
          </a:prstGeom>
          <a:noFill/>
          <a:ln/>
        </p:spPr>
        <p:txBody>
          <a:bodyPr wrap="non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Economic Activities in Dhulikhel</a:t>
            </a:r>
            <a:endParaRPr lang="en-US" sz="4374" dirty="0"/>
          </a:p>
        </p:txBody>
      </p:sp>
      <p:sp>
        <p:nvSpPr>
          <p:cNvPr id="5" name="Text 2"/>
          <p:cNvSpPr/>
          <p:nvPr/>
        </p:nvSpPr>
        <p:spPr>
          <a:xfrm>
            <a:off x="2037993" y="3288863"/>
            <a:ext cx="2777490" cy="347186"/>
          </a:xfrm>
          <a:prstGeom prst="rect">
            <a:avLst/>
          </a:prstGeom>
          <a:noFill/>
          <a:ln/>
        </p:spPr>
        <p:txBody>
          <a:bodyPr wrap="none" rtlCol="0" anchor="t"/>
          <a:lstStyle/>
          <a:p>
            <a:pPr indent="0" marL="0">
              <a:lnSpc>
                <a:spcPts val="2734"/>
              </a:lnSpc>
              <a:buNone/>
            </a:pPr>
            <a:r>
              <a:rPr lang="en-US" sz="2187" b="1" dirty="0">
                <a:solidFill>
                  <a:srgbClr val="5B5F72"/>
                </a:solidFill>
                <a:latin typeface="Instrument Sans" pitchFamily="34" charset="0"/>
                <a:ea typeface="Instrument Sans" pitchFamily="34" charset="-122"/>
                <a:cs typeface="Instrument Sans" pitchFamily="34" charset="-120"/>
              </a:rPr>
              <a:t>Tourism Revenue</a:t>
            </a:r>
            <a:endParaRPr lang="en-US" sz="2187" dirty="0"/>
          </a:p>
        </p:txBody>
      </p:sp>
      <p:sp>
        <p:nvSpPr>
          <p:cNvPr id="6" name="Text 3"/>
          <p:cNvSpPr/>
          <p:nvPr/>
        </p:nvSpPr>
        <p:spPr>
          <a:xfrm>
            <a:off x="2037993" y="3858220"/>
            <a:ext cx="5006221" cy="2132409"/>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Tourism revenue is expected to provide a growing part of Dhulikhel’s foreign exchange revenues based on current trends. The industry has the potential to significantly enhance people’s living standards in the municipality by providing long-term job opportunities.</a:t>
            </a:r>
            <a:endParaRPr lang="en-US" sz="1750" dirty="0"/>
          </a:p>
        </p:txBody>
      </p:sp>
      <p:sp>
        <p:nvSpPr>
          <p:cNvPr id="7" name="Text 4"/>
          <p:cNvSpPr/>
          <p:nvPr/>
        </p:nvSpPr>
        <p:spPr>
          <a:xfrm>
            <a:off x="7593806" y="3288863"/>
            <a:ext cx="3384113" cy="347186"/>
          </a:xfrm>
          <a:prstGeom prst="rect">
            <a:avLst/>
          </a:prstGeom>
          <a:noFill/>
          <a:ln/>
        </p:spPr>
        <p:txBody>
          <a:bodyPr wrap="none" rtlCol="0" anchor="t"/>
          <a:lstStyle/>
          <a:p>
            <a:pPr indent="0" marL="0">
              <a:lnSpc>
                <a:spcPts val="2734"/>
              </a:lnSpc>
              <a:buNone/>
            </a:pPr>
            <a:r>
              <a:rPr lang="en-US" sz="2187" b="1" dirty="0">
                <a:solidFill>
                  <a:srgbClr val="5B5F72"/>
                </a:solidFill>
                <a:latin typeface="Instrument Sans" pitchFamily="34" charset="0"/>
                <a:ea typeface="Instrument Sans" pitchFamily="34" charset="-122"/>
                <a:cs typeface="Instrument Sans" pitchFamily="34" charset="-120"/>
              </a:rPr>
              <a:t>Major Economic Activities</a:t>
            </a:r>
            <a:endParaRPr lang="en-US" sz="2187" dirty="0"/>
          </a:p>
        </p:txBody>
      </p:sp>
      <p:sp>
        <p:nvSpPr>
          <p:cNvPr id="8" name="Text 5"/>
          <p:cNvSpPr/>
          <p:nvPr/>
        </p:nvSpPr>
        <p:spPr>
          <a:xfrm>
            <a:off x="7593806" y="3858220"/>
            <a:ext cx="5006221" cy="1777008"/>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The Municipality has evident factors that provide a competitive edge for a variety of economic sectors, including agriculture, forestry, trade and business, transportation and logistics, and tourism.</a:t>
            </a:r>
            <a:endParaRPr lang="en-US" sz="1750" dirty="0"/>
          </a:p>
        </p:txBody>
      </p:sp>
      <p:pic>
        <p:nvPicPr>
          <p:cNvPr id="9"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1991916"/>
            <a:ext cx="8129826" cy="694373"/>
          </a:xfrm>
          <a:prstGeom prst="rect">
            <a:avLst/>
          </a:prstGeom>
          <a:noFill/>
          <a:ln/>
        </p:spPr>
        <p:txBody>
          <a:bodyPr wrap="non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Agricultural Sector in Dhulikhel</a:t>
            </a:r>
            <a:endParaRPr lang="en-US" sz="4374" dirty="0"/>
          </a:p>
        </p:txBody>
      </p:sp>
      <p:sp>
        <p:nvSpPr>
          <p:cNvPr id="6" name="Shape 2"/>
          <p:cNvSpPr/>
          <p:nvPr/>
        </p:nvSpPr>
        <p:spPr>
          <a:xfrm>
            <a:off x="833199" y="3193137"/>
            <a:ext cx="499943" cy="499943"/>
          </a:xfrm>
          <a:prstGeom prst="roundRect">
            <a:avLst>
              <a:gd name="adj" fmla="val 20000"/>
            </a:avLst>
          </a:prstGeom>
          <a:solidFill>
            <a:srgbClr val="E3E4E8"/>
          </a:solidFill>
          <a:ln w="7620">
            <a:solidFill>
              <a:srgbClr val="C9CACE"/>
            </a:solidFill>
            <a:prstDash val="solid"/>
          </a:ln>
        </p:spPr>
      </p:sp>
      <p:sp>
        <p:nvSpPr>
          <p:cNvPr id="7" name="Text 3"/>
          <p:cNvSpPr/>
          <p:nvPr/>
        </p:nvSpPr>
        <p:spPr>
          <a:xfrm>
            <a:off x="1018580" y="3234809"/>
            <a:ext cx="129064" cy="416481"/>
          </a:xfrm>
          <a:prstGeom prst="rect">
            <a:avLst/>
          </a:prstGeom>
          <a:noFill/>
          <a:ln/>
        </p:spPr>
        <p:txBody>
          <a:bodyPr wrap="none" rtlCol="0" anchor="t"/>
          <a:lstStyle/>
          <a:p>
            <a:pPr algn="ctr" indent="0" marL="0">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1</a:t>
            </a:r>
            <a:endParaRPr lang="en-US" sz="2624" dirty="0"/>
          </a:p>
        </p:txBody>
      </p:sp>
      <p:sp>
        <p:nvSpPr>
          <p:cNvPr id="8" name="Text 4"/>
          <p:cNvSpPr/>
          <p:nvPr/>
        </p:nvSpPr>
        <p:spPr>
          <a:xfrm>
            <a:off x="1555313" y="3269456"/>
            <a:ext cx="3383280" cy="347186"/>
          </a:xfrm>
          <a:prstGeom prst="rect">
            <a:avLst/>
          </a:prstGeom>
          <a:noFill/>
          <a:ln/>
        </p:spPr>
        <p:txBody>
          <a:bodyPr wrap="none" rtlCol="0" anchor="t"/>
          <a:lstStyle/>
          <a:p>
            <a:pPr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Importance of Agriculture</a:t>
            </a:r>
            <a:endParaRPr lang="en-US" sz="2187" dirty="0"/>
          </a:p>
        </p:txBody>
      </p:sp>
      <p:sp>
        <p:nvSpPr>
          <p:cNvPr id="9" name="Text 5"/>
          <p:cNvSpPr/>
          <p:nvPr/>
        </p:nvSpPr>
        <p:spPr>
          <a:xfrm>
            <a:off x="1555313" y="3749873"/>
            <a:ext cx="3820001" cy="2487811"/>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Agriculture is the region’s most important economic activity, providing both a living and a source of employment. The majority of people are employed in the production of cash crops such as rice, maize, and vegetables.</a:t>
            </a:r>
            <a:endParaRPr lang="en-US" sz="1750" dirty="0"/>
          </a:p>
        </p:txBody>
      </p:sp>
      <p:sp>
        <p:nvSpPr>
          <p:cNvPr id="10" name="Shape 6"/>
          <p:cNvSpPr/>
          <p:nvPr/>
        </p:nvSpPr>
        <p:spPr>
          <a:xfrm>
            <a:off x="5597485" y="3193137"/>
            <a:ext cx="499943" cy="499943"/>
          </a:xfrm>
          <a:prstGeom prst="roundRect">
            <a:avLst>
              <a:gd name="adj" fmla="val 20000"/>
            </a:avLst>
          </a:prstGeom>
          <a:solidFill>
            <a:srgbClr val="E3E4E8"/>
          </a:solidFill>
          <a:ln w="7620">
            <a:solidFill>
              <a:srgbClr val="C9CACE"/>
            </a:solidFill>
            <a:prstDash val="solid"/>
          </a:ln>
        </p:spPr>
      </p:sp>
      <p:sp>
        <p:nvSpPr>
          <p:cNvPr id="11" name="Text 7"/>
          <p:cNvSpPr/>
          <p:nvPr/>
        </p:nvSpPr>
        <p:spPr>
          <a:xfrm>
            <a:off x="5754529" y="3234809"/>
            <a:ext cx="185738" cy="416481"/>
          </a:xfrm>
          <a:prstGeom prst="rect">
            <a:avLst/>
          </a:prstGeom>
          <a:noFill/>
          <a:ln/>
        </p:spPr>
        <p:txBody>
          <a:bodyPr wrap="none" rtlCol="0" anchor="t"/>
          <a:lstStyle/>
          <a:p>
            <a:pPr algn="ctr" indent="0" marL="0">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2</a:t>
            </a:r>
            <a:endParaRPr lang="en-US" sz="2624" dirty="0"/>
          </a:p>
        </p:txBody>
      </p:sp>
      <p:sp>
        <p:nvSpPr>
          <p:cNvPr id="12" name="Text 8"/>
          <p:cNvSpPr/>
          <p:nvPr/>
        </p:nvSpPr>
        <p:spPr>
          <a:xfrm>
            <a:off x="6319599" y="3269456"/>
            <a:ext cx="2777490" cy="347186"/>
          </a:xfrm>
          <a:prstGeom prst="rect">
            <a:avLst/>
          </a:prstGeom>
          <a:noFill/>
          <a:ln/>
        </p:spPr>
        <p:txBody>
          <a:bodyPr wrap="none" rtlCol="0" anchor="t"/>
          <a:lstStyle/>
          <a:p>
            <a:pPr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Forestry</a:t>
            </a:r>
            <a:endParaRPr lang="en-US" sz="2187" dirty="0"/>
          </a:p>
        </p:txBody>
      </p:sp>
      <p:sp>
        <p:nvSpPr>
          <p:cNvPr id="13" name="Text 9"/>
          <p:cNvSpPr/>
          <p:nvPr/>
        </p:nvSpPr>
        <p:spPr>
          <a:xfrm>
            <a:off x="6319599" y="3749873"/>
            <a:ext cx="3820001" cy="2487811"/>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The region has Shorea robusta forest, Pinus roxburghe forest, and an intermediate zone of mixed forest, providing significant economic value through the sustainable utilization of forest resources.</a:t>
            </a:r>
            <a:endParaRPr lang="en-US" sz="1750" dirty="0"/>
          </a:p>
        </p:txBody>
      </p:sp>
      <p:pic>
        <p:nvPicPr>
          <p:cNvPr id="14"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2420183"/>
            <a:ext cx="8200311" cy="694373"/>
          </a:xfrm>
          <a:prstGeom prst="rect">
            <a:avLst/>
          </a:prstGeom>
          <a:noFill/>
          <a:ln/>
        </p:spPr>
        <p:txBody>
          <a:bodyPr wrap="non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Trade and Business in Dhulikhel</a:t>
            </a:r>
            <a:endParaRPr lang="en-US" sz="4374" dirty="0"/>
          </a:p>
        </p:txBody>
      </p:sp>
      <p:sp>
        <p:nvSpPr>
          <p:cNvPr id="6" name="Shape 2"/>
          <p:cNvSpPr/>
          <p:nvPr/>
        </p:nvSpPr>
        <p:spPr>
          <a:xfrm>
            <a:off x="4490799" y="3447812"/>
            <a:ext cx="4542115" cy="2361605"/>
          </a:xfrm>
          <a:prstGeom prst="roundRect">
            <a:avLst>
              <a:gd name="adj" fmla="val 4234"/>
            </a:avLst>
          </a:prstGeom>
          <a:solidFill>
            <a:srgbClr val="E3E4E8"/>
          </a:solidFill>
          <a:ln w="7620">
            <a:solidFill>
              <a:srgbClr val="C9CACE"/>
            </a:solidFill>
            <a:prstDash val="solid"/>
          </a:ln>
        </p:spPr>
      </p:sp>
      <p:sp>
        <p:nvSpPr>
          <p:cNvPr id="7" name="Text 3"/>
          <p:cNvSpPr/>
          <p:nvPr/>
        </p:nvSpPr>
        <p:spPr>
          <a:xfrm>
            <a:off x="4720590" y="3677603"/>
            <a:ext cx="2777490" cy="347186"/>
          </a:xfrm>
          <a:prstGeom prst="rect">
            <a:avLst/>
          </a:prstGeom>
          <a:noFill/>
          <a:ln/>
        </p:spPr>
        <p:txBody>
          <a:bodyPr wrap="none" rtlCol="0" anchor="t"/>
          <a:lstStyle/>
          <a:p>
            <a:pPr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Commercial Sector</a:t>
            </a:r>
            <a:endParaRPr lang="en-US" sz="2187" dirty="0"/>
          </a:p>
        </p:txBody>
      </p:sp>
      <p:sp>
        <p:nvSpPr>
          <p:cNvPr id="8" name="Text 4"/>
          <p:cNvSpPr/>
          <p:nvPr/>
        </p:nvSpPr>
        <p:spPr>
          <a:xfrm>
            <a:off x="4720590" y="4158020"/>
            <a:ext cx="4082534" cy="1421606"/>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Dhulikhel has a minor commercial sector known as Dhulikhel Bazar, which houses major banking institutions and retail establishments.</a:t>
            </a:r>
            <a:endParaRPr lang="en-US" sz="1750" dirty="0"/>
          </a:p>
        </p:txBody>
      </p:sp>
      <p:sp>
        <p:nvSpPr>
          <p:cNvPr id="9" name="Shape 5"/>
          <p:cNvSpPr/>
          <p:nvPr/>
        </p:nvSpPr>
        <p:spPr>
          <a:xfrm>
            <a:off x="9255085" y="3447812"/>
            <a:ext cx="4542115" cy="2361605"/>
          </a:xfrm>
          <a:prstGeom prst="roundRect">
            <a:avLst>
              <a:gd name="adj" fmla="val 4234"/>
            </a:avLst>
          </a:prstGeom>
          <a:solidFill>
            <a:srgbClr val="E3E4E8"/>
          </a:solidFill>
          <a:ln w="7620">
            <a:solidFill>
              <a:srgbClr val="C9CACE"/>
            </a:solidFill>
            <a:prstDash val="solid"/>
          </a:ln>
        </p:spPr>
      </p:sp>
      <p:sp>
        <p:nvSpPr>
          <p:cNvPr id="10" name="Text 6"/>
          <p:cNvSpPr/>
          <p:nvPr/>
        </p:nvSpPr>
        <p:spPr>
          <a:xfrm>
            <a:off x="9484876" y="3677603"/>
            <a:ext cx="3725585" cy="347186"/>
          </a:xfrm>
          <a:prstGeom prst="rect">
            <a:avLst/>
          </a:prstGeom>
          <a:noFill/>
          <a:ln/>
        </p:spPr>
        <p:txBody>
          <a:bodyPr wrap="none" rtlCol="0" anchor="t"/>
          <a:lstStyle/>
          <a:p>
            <a:pPr indent="0" marL="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Transportation and Logistics</a:t>
            </a:r>
            <a:endParaRPr lang="en-US" sz="2187" dirty="0"/>
          </a:p>
        </p:txBody>
      </p:sp>
      <p:sp>
        <p:nvSpPr>
          <p:cNvPr id="11" name="Text 7"/>
          <p:cNvSpPr/>
          <p:nvPr/>
        </p:nvSpPr>
        <p:spPr>
          <a:xfrm>
            <a:off x="9484876" y="4158020"/>
            <a:ext cx="4082534" cy="1421606"/>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Dhulikhel serves as an important transportation and logistics center, with major national roadways linking the area.</a:t>
            </a:r>
            <a:endParaRPr lang="en-US" sz="1750" dirty="0"/>
          </a:p>
        </p:txBody>
      </p:sp>
      <p:pic>
        <p:nvPicPr>
          <p:cNvPr id="1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2458"/>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2428875"/>
          </a:xfrm>
          <a:prstGeom prst="rect">
            <a:avLst/>
          </a:prstGeom>
        </p:spPr>
      </p:pic>
      <p:sp>
        <p:nvSpPr>
          <p:cNvPr id="5" name="Text 1"/>
          <p:cNvSpPr/>
          <p:nvPr/>
        </p:nvSpPr>
        <p:spPr>
          <a:xfrm>
            <a:off x="2700338" y="2963228"/>
            <a:ext cx="4857750" cy="607219"/>
          </a:xfrm>
          <a:prstGeom prst="rect">
            <a:avLst/>
          </a:prstGeom>
          <a:noFill/>
          <a:ln/>
        </p:spPr>
        <p:txBody>
          <a:bodyPr wrap="none" rtlCol="0" anchor="t"/>
          <a:lstStyle/>
          <a:p>
            <a:pPr indent="0" marL="0">
              <a:lnSpc>
                <a:spcPts val="4781"/>
              </a:lnSpc>
              <a:buNone/>
            </a:pPr>
            <a:r>
              <a:rPr lang="en-US" sz="3825" b="1" dirty="0">
                <a:solidFill>
                  <a:srgbClr val="5B5F72"/>
                </a:solidFill>
                <a:latin typeface="Instrument Sans" pitchFamily="34" charset="0"/>
                <a:ea typeface="Instrument Sans" pitchFamily="34" charset="-122"/>
                <a:cs typeface="Instrument Sans" pitchFamily="34" charset="-120"/>
              </a:rPr>
              <a:t>Tourism in Dhulikhel</a:t>
            </a:r>
            <a:endParaRPr lang="en-US" sz="3825" dirty="0"/>
          </a:p>
        </p:txBody>
      </p:sp>
      <p:sp>
        <p:nvSpPr>
          <p:cNvPr id="6" name="Shape 2"/>
          <p:cNvSpPr/>
          <p:nvPr/>
        </p:nvSpPr>
        <p:spPr>
          <a:xfrm>
            <a:off x="7295793" y="3861911"/>
            <a:ext cx="38814" cy="3836194"/>
          </a:xfrm>
          <a:prstGeom prst="roundRect">
            <a:avLst>
              <a:gd name="adj" fmla="val 225280"/>
            </a:avLst>
          </a:prstGeom>
          <a:solidFill>
            <a:srgbClr val="C9CACE"/>
          </a:solidFill>
          <a:ln/>
        </p:spPr>
      </p:sp>
      <p:sp>
        <p:nvSpPr>
          <p:cNvPr id="7" name="Shape 3"/>
          <p:cNvSpPr/>
          <p:nvPr/>
        </p:nvSpPr>
        <p:spPr>
          <a:xfrm>
            <a:off x="6416516" y="4407218"/>
            <a:ext cx="680085" cy="38814"/>
          </a:xfrm>
          <a:prstGeom prst="roundRect">
            <a:avLst>
              <a:gd name="adj" fmla="val 225280"/>
            </a:avLst>
          </a:prstGeom>
          <a:solidFill>
            <a:srgbClr val="C9CACE"/>
          </a:solidFill>
          <a:ln/>
        </p:spPr>
      </p:sp>
      <p:sp>
        <p:nvSpPr>
          <p:cNvPr id="8" name="Shape 4"/>
          <p:cNvSpPr/>
          <p:nvPr/>
        </p:nvSpPr>
        <p:spPr>
          <a:xfrm>
            <a:off x="7096601" y="4208026"/>
            <a:ext cx="437198" cy="437198"/>
          </a:xfrm>
          <a:prstGeom prst="roundRect">
            <a:avLst>
              <a:gd name="adj" fmla="val 20000"/>
            </a:avLst>
          </a:prstGeom>
          <a:solidFill>
            <a:srgbClr val="E3E4E8"/>
          </a:solidFill>
          <a:ln w="7620">
            <a:solidFill>
              <a:srgbClr val="C9CACE"/>
            </a:solidFill>
            <a:prstDash val="solid"/>
          </a:ln>
        </p:spPr>
      </p:sp>
      <p:sp>
        <p:nvSpPr>
          <p:cNvPr id="9" name="Text 5"/>
          <p:cNvSpPr/>
          <p:nvPr/>
        </p:nvSpPr>
        <p:spPr>
          <a:xfrm>
            <a:off x="7258764" y="4244459"/>
            <a:ext cx="112871" cy="364331"/>
          </a:xfrm>
          <a:prstGeom prst="rect">
            <a:avLst/>
          </a:prstGeom>
          <a:noFill/>
          <a:ln/>
        </p:spPr>
        <p:txBody>
          <a:bodyPr wrap="none" rtlCol="0" anchor="t"/>
          <a:lstStyle/>
          <a:p>
            <a:pPr algn="ctr" indent="0" marL="0">
              <a:lnSpc>
                <a:spcPts val="2869"/>
              </a:lnSpc>
              <a:buNone/>
            </a:pPr>
            <a:r>
              <a:rPr lang="en-US" sz="2295" b="1" dirty="0">
                <a:solidFill>
                  <a:srgbClr val="5B5F71"/>
                </a:solidFill>
                <a:latin typeface="Instrument Sans" pitchFamily="34" charset="0"/>
                <a:ea typeface="Instrument Sans" pitchFamily="34" charset="-122"/>
                <a:cs typeface="Instrument Sans" pitchFamily="34" charset="-120"/>
              </a:rPr>
              <a:t>1</a:t>
            </a:r>
            <a:endParaRPr lang="en-US" sz="2295" dirty="0"/>
          </a:p>
        </p:txBody>
      </p:sp>
      <p:sp>
        <p:nvSpPr>
          <p:cNvPr id="10" name="Text 6"/>
          <p:cNvSpPr/>
          <p:nvPr/>
        </p:nvSpPr>
        <p:spPr>
          <a:xfrm>
            <a:off x="3817620" y="4250531"/>
            <a:ext cx="2428875" cy="303609"/>
          </a:xfrm>
          <a:prstGeom prst="rect">
            <a:avLst/>
          </a:prstGeom>
          <a:noFill/>
          <a:ln/>
        </p:spPr>
        <p:txBody>
          <a:bodyPr wrap="none" rtlCol="0" anchor="t"/>
          <a:lstStyle/>
          <a:p>
            <a:pPr algn="r" indent="0" marL="0">
              <a:lnSpc>
                <a:spcPts val="2391"/>
              </a:lnSpc>
              <a:buNone/>
            </a:pPr>
            <a:r>
              <a:rPr lang="en-US" sz="1913" b="1" dirty="0">
                <a:solidFill>
                  <a:srgbClr val="5B5F71"/>
                </a:solidFill>
                <a:latin typeface="Instrument Sans" pitchFamily="34" charset="0"/>
                <a:ea typeface="Instrument Sans" pitchFamily="34" charset="-122"/>
                <a:cs typeface="Instrument Sans" pitchFamily="34" charset="-120"/>
              </a:rPr>
              <a:t>Tourism Sector</a:t>
            </a:r>
            <a:endParaRPr lang="en-US" sz="1913" dirty="0"/>
          </a:p>
        </p:txBody>
      </p:sp>
      <p:sp>
        <p:nvSpPr>
          <p:cNvPr id="11" name="Text 7"/>
          <p:cNvSpPr/>
          <p:nvPr/>
        </p:nvSpPr>
        <p:spPr>
          <a:xfrm>
            <a:off x="2700338" y="4670703"/>
            <a:ext cx="3546158" cy="1554361"/>
          </a:xfrm>
          <a:prstGeom prst="rect">
            <a:avLst/>
          </a:prstGeom>
          <a:noFill/>
          <a:ln/>
        </p:spPr>
        <p:txBody>
          <a:bodyPr wrap="square" rtlCol="0" anchor="t"/>
          <a:lstStyle/>
          <a:p>
            <a:pPr algn="r" indent="0" marL="0">
              <a:lnSpc>
                <a:spcPts val="2448"/>
              </a:lnSpc>
              <a:buNone/>
            </a:pPr>
            <a:r>
              <a:rPr lang="en-US" sz="1530" dirty="0">
                <a:solidFill>
                  <a:srgbClr val="5B5F71"/>
                </a:solidFill>
                <a:latin typeface="Instrument Sans" pitchFamily="34" charset="0"/>
                <a:ea typeface="Instrument Sans" pitchFamily="34" charset="-122"/>
                <a:cs typeface="Instrument Sans" pitchFamily="34" charset="-120"/>
              </a:rPr>
              <a:t>Dhulikhel Municipality possesses natural, cultural, and religious attractions, resulting in a thriving tourism sector catering to domestic and international tourists.</a:t>
            </a:r>
            <a:endParaRPr lang="en-US" sz="1530" dirty="0"/>
          </a:p>
        </p:txBody>
      </p:sp>
      <p:sp>
        <p:nvSpPr>
          <p:cNvPr id="12" name="Shape 8"/>
          <p:cNvSpPr/>
          <p:nvPr/>
        </p:nvSpPr>
        <p:spPr>
          <a:xfrm>
            <a:off x="7533799" y="5378768"/>
            <a:ext cx="680085" cy="38814"/>
          </a:xfrm>
          <a:prstGeom prst="roundRect">
            <a:avLst>
              <a:gd name="adj" fmla="val 225280"/>
            </a:avLst>
          </a:prstGeom>
          <a:solidFill>
            <a:srgbClr val="C9CACE"/>
          </a:solidFill>
          <a:ln/>
        </p:spPr>
      </p:sp>
      <p:sp>
        <p:nvSpPr>
          <p:cNvPr id="13" name="Shape 9"/>
          <p:cNvSpPr/>
          <p:nvPr/>
        </p:nvSpPr>
        <p:spPr>
          <a:xfrm>
            <a:off x="7096601" y="5179576"/>
            <a:ext cx="437198" cy="437198"/>
          </a:xfrm>
          <a:prstGeom prst="roundRect">
            <a:avLst>
              <a:gd name="adj" fmla="val 20000"/>
            </a:avLst>
          </a:prstGeom>
          <a:solidFill>
            <a:srgbClr val="E3E4E8"/>
          </a:solidFill>
          <a:ln w="7620">
            <a:solidFill>
              <a:srgbClr val="C9CACE"/>
            </a:solidFill>
            <a:prstDash val="solid"/>
          </a:ln>
        </p:spPr>
      </p:sp>
      <p:sp>
        <p:nvSpPr>
          <p:cNvPr id="14" name="Text 10"/>
          <p:cNvSpPr/>
          <p:nvPr/>
        </p:nvSpPr>
        <p:spPr>
          <a:xfrm>
            <a:off x="7233999" y="5216009"/>
            <a:ext cx="162401" cy="364331"/>
          </a:xfrm>
          <a:prstGeom prst="rect">
            <a:avLst/>
          </a:prstGeom>
          <a:noFill/>
          <a:ln/>
        </p:spPr>
        <p:txBody>
          <a:bodyPr wrap="none" rtlCol="0" anchor="t"/>
          <a:lstStyle/>
          <a:p>
            <a:pPr algn="ctr" indent="0" marL="0">
              <a:lnSpc>
                <a:spcPts val="2869"/>
              </a:lnSpc>
              <a:buNone/>
            </a:pPr>
            <a:r>
              <a:rPr lang="en-US" sz="2295" b="1" dirty="0">
                <a:solidFill>
                  <a:srgbClr val="5B5F71"/>
                </a:solidFill>
                <a:latin typeface="Instrument Sans" pitchFamily="34" charset="0"/>
                <a:ea typeface="Instrument Sans" pitchFamily="34" charset="-122"/>
                <a:cs typeface="Instrument Sans" pitchFamily="34" charset="-120"/>
              </a:rPr>
              <a:t>2</a:t>
            </a:r>
            <a:endParaRPr lang="en-US" sz="2295" dirty="0"/>
          </a:p>
        </p:txBody>
      </p:sp>
      <p:sp>
        <p:nvSpPr>
          <p:cNvPr id="15" name="Text 11"/>
          <p:cNvSpPr/>
          <p:nvPr/>
        </p:nvSpPr>
        <p:spPr>
          <a:xfrm>
            <a:off x="8383905" y="5222081"/>
            <a:ext cx="2428875" cy="303609"/>
          </a:xfrm>
          <a:prstGeom prst="rect">
            <a:avLst/>
          </a:prstGeom>
          <a:noFill/>
          <a:ln/>
        </p:spPr>
        <p:txBody>
          <a:bodyPr wrap="none" rtlCol="0" anchor="t"/>
          <a:lstStyle/>
          <a:p>
            <a:pPr algn="l" indent="0" marL="0">
              <a:lnSpc>
                <a:spcPts val="2391"/>
              </a:lnSpc>
              <a:buNone/>
            </a:pPr>
            <a:r>
              <a:rPr lang="en-US" sz="1913" b="1" dirty="0">
                <a:solidFill>
                  <a:srgbClr val="5B5F71"/>
                </a:solidFill>
                <a:latin typeface="Instrument Sans" pitchFamily="34" charset="0"/>
                <a:ea typeface="Instrument Sans" pitchFamily="34" charset="-122"/>
                <a:cs typeface="Instrument Sans" pitchFamily="34" charset="-120"/>
              </a:rPr>
              <a:t>Economic Impact</a:t>
            </a:r>
            <a:endParaRPr lang="en-US" sz="1913" dirty="0"/>
          </a:p>
        </p:txBody>
      </p:sp>
      <p:sp>
        <p:nvSpPr>
          <p:cNvPr id="16" name="Text 12"/>
          <p:cNvSpPr/>
          <p:nvPr/>
        </p:nvSpPr>
        <p:spPr>
          <a:xfrm>
            <a:off x="8383905" y="5642253"/>
            <a:ext cx="3546158" cy="1554361"/>
          </a:xfrm>
          <a:prstGeom prst="rect">
            <a:avLst/>
          </a:prstGeom>
          <a:noFill/>
          <a:ln/>
        </p:spPr>
        <p:txBody>
          <a:bodyPr wrap="square" rtlCol="0" anchor="t"/>
          <a:lstStyle/>
          <a:p>
            <a:pPr algn="l" indent="0" marL="0">
              <a:lnSpc>
                <a:spcPts val="2448"/>
              </a:lnSpc>
              <a:buNone/>
            </a:pPr>
            <a:r>
              <a:rPr lang="en-US" sz="1530" dirty="0">
                <a:solidFill>
                  <a:srgbClr val="5B5F71"/>
                </a:solidFill>
                <a:latin typeface="Instrument Sans" pitchFamily="34" charset="0"/>
                <a:ea typeface="Instrument Sans" pitchFamily="34" charset="-122"/>
                <a:cs typeface="Instrument Sans" pitchFamily="34" charset="-120"/>
              </a:rPr>
              <a:t>Tourism directly provides a significant number of full-time employment for local inhabitants and has the ability to significantly improve circumstances in the municipality.</a:t>
            </a:r>
            <a:endParaRPr lang="en-US" sz="1530" dirty="0"/>
          </a:p>
        </p:txBody>
      </p:sp>
      <p:pic>
        <p:nvPicPr>
          <p:cNvPr id="1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2890123"/>
            <a:ext cx="10166033" cy="694373"/>
          </a:xfrm>
          <a:prstGeom prst="rect">
            <a:avLst/>
          </a:prstGeom>
          <a:noFill/>
          <a:ln/>
        </p:spPr>
        <p:txBody>
          <a:bodyPr wrap="non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Discover the Hidden Gems of Dhulikhel</a:t>
            </a:r>
            <a:endParaRPr lang="en-US" sz="4374" dirty="0"/>
          </a:p>
        </p:txBody>
      </p:sp>
      <p:sp>
        <p:nvSpPr>
          <p:cNvPr id="7" name="Text 3"/>
          <p:cNvSpPr/>
          <p:nvPr/>
        </p:nvSpPr>
        <p:spPr>
          <a:xfrm>
            <a:off x="2037993" y="3917752"/>
            <a:ext cx="10554414" cy="1421606"/>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Escape to the idyllic town of Dhulikhel, where the stunning Himalayan views and rich culture await you. Explore the charming streets and traditional architecture of the historic town center, or venture out into the surrounding hills for a scenic hike. Whether you're looking for adventure or relaxation, Dhulikhel has something to offer every traveler. Don't miss out on this unforgettable destination!</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187535"/>
            <a:ext cx="7477601" cy="1388745"/>
          </a:xfrm>
          <a:prstGeom prst="rect">
            <a:avLst/>
          </a:prstGeom>
          <a:noFill/>
          <a:ln/>
        </p:spPr>
        <p:txBody>
          <a:bodyPr wrap="squar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Economic Activities in Dhulikhel</a:t>
            </a:r>
            <a:endParaRPr lang="en-US" sz="4374" dirty="0"/>
          </a:p>
        </p:txBody>
      </p:sp>
      <p:sp>
        <p:nvSpPr>
          <p:cNvPr id="6" name="Text 2"/>
          <p:cNvSpPr/>
          <p:nvPr/>
        </p:nvSpPr>
        <p:spPr>
          <a:xfrm>
            <a:off x="833199" y="3909536"/>
            <a:ext cx="7477601" cy="2132409"/>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The Municipality of Dhulikhel has several factors that provide a competitive edge for a variety of economic sectors. Agriculture is the region's most important activity, with a variety of crops grown year-round. Forestry also provides significant economic value, while trade, transportation, and tourism are also major contributors to the local economy.</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309693"/>
            <a:ext cx="10554414" cy="1388745"/>
          </a:xfrm>
          <a:prstGeom prst="rect">
            <a:avLst/>
          </a:prstGeom>
          <a:noFill/>
          <a:ln/>
        </p:spPr>
        <p:txBody>
          <a:bodyPr wrap="square" rtlCol="0" anchor="t"/>
          <a:lstStyle/>
          <a:p>
            <a:pPr indent="0" marL="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Tourism Development Strategies in Dhulikhel</a:t>
            </a:r>
            <a:endParaRPr lang="en-US" sz="4374" dirty="0"/>
          </a:p>
        </p:txBody>
      </p:sp>
      <p:sp>
        <p:nvSpPr>
          <p:cNvPr id="5" name="Text 2"/>
          <p:cNvSpPr/>
          <p:nvPr/>
        </p:nvSpPr>
        <p:spPr>
          <a:xfrm>
            <a:off x="2037993" y="4142780"/>
            <a:ext cx="10554414" cy="1777008"/>
          </a:xfrm>
          <a:prstGeom prst="rect">
            <a:avLst/>
          </a:prstGeom>
          <a:noFill/>
          <a:ln/>
        </p:spPr>
        <p:txBody>
          <a:bodyPr wrap="square" rtlCol="0" anchor="t"/>
          <a:lstStyle/>
          <a:p>
            <a:pPr indent="0" marL="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The tourism development plan in Dhulikhel is based on six primary objectives, including the utilization of the municipality's historical and natural attractions, and the expansion and improvement of tourist accommodations and infrastructure. Specific measures are being taken to support these goals, such as developing a heritage strategy and establishing a Heritage Advisory Committee to support heritage decision-making.</a:t>
            </a:r>
            <a:endParaRPr lang="en-US" sz="1750" dirty="0"/>
          </a:p>
        </p:txBody>
      </p:sp>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2024-02-28T14:33:00Z</dcterms:created>
  <dcterms:modified xsi:type="dcterms:W3CDTF">2024-02-28T14:33:00Z</dcterms:modified>
</cp:coreProperties>
</file>